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91" r:id="rId8"/>
    <p:sldId id="292" r:id="rId9"/>
    <p:sldId id="293" r:id="rId10"/>
    <p:sldId id="290" r:id="rId11"/>
    <p:sldId id="289" r:id="rId12"/>
    <p:sldId id="288" r:id="rId13"/>
    <p:sldId id="287" r:id="rId14"/>
    <p:sldId id="294" r:id="rId15"/>
    <p:sldId id="296" r:id="rId16"/>
    <p:sldId id="297" r:id="rId17"/>
    <p:sldId id="295" r:id="rId18"/>
    <p:sldId id="286" r:id="rId19"/>
    <p:sldId id="28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26047/Bemesting__Voedingselementen_#!page-441878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169ABE9-D87A-49FC-9DCA-EF822066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04" y="459365"/>
            <a:ext cx="1866900" cy="24479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DF2B8E1-A5BB-427F-BAD3-E54D1106067D}"/>
              </a:ext>
            </a:extLst>
          </p:cNvPr>
          <p:cNvSpPr txBox="1"/>
          <p:nvPr/>
        </p:nvSpPr>
        <p:spPr>
          <a:xfrm>
            <a:off x="1911927" y="4904509"/>
            <a:ext cx="8908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BEMESTING P 1 &amp; 7 VOEDINGSELEMENTEN</a:t>
            </a:r>
          </a:p>
          <a:p>
            <a:endParaRPr lang="nl-NL" sz="3200" b="1" dirty="0"/>
          </a:p>
          <a:p>
            <a:r>
              <a:rPr lang="nl-NL" sz="3200" b="1" dirty="0"/>
              <a:t>                              LES 4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89084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4.3 Voedingsbalans</a:t>
            </a:r>
          </a:p>
          <a:p>
            <a:r>
              <a:rPr lang="nl-NL" sz="2400" dirty="0"/>
              <a:t>De </a:t>
            </a:r>
            <a:r>
              <a:rPr lang="nl-NL" sz="2400" dirty="0" err="1"/>
              <a:t>Ec</a:t>
            </a:r>
            <a:r>
              <a:rPr lang="nl-NL" sz="2400" dirty="0"/>
              <a:t> wordt bepaald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hoeveelheid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aard </a:t>
            </a:r>
          </a:p>
          <a:p>
            <a:r>
              <a:rPr lang="nl-NL" sz="2400" dirty="0"/>
              <a:t>van de opgeloste ionen, zoals kalium, calcium, en nitraat. </a:t>
            </a:r>
          </a:p>
          <a:p>
            <a:r>
              <a:rPr lang="nl-NL" sz="2400" dirty="0"/>
              <a:t>Magnesium- &amp; </a:t>
            </a:r>
            <a:r>
              <a:rPr lang="nl-NL" sz="2400" dirty="0" err="1"/>
              <a:t>Calcium-ion</a:t>
            </a:r>
            <a:r>
              <a:rPr lang="nl-NL" sz="2400" dirty="0"/>
              <a:t> zijn 2+ geladen</a:t>
            </a:r>
          </a:p>
          <a:p>
            <a:r>
              <a:rPr lang="nl-NL" sz="2400" dirty="0"/>
              <a:t>Kalium maar 1+ geladen</a:t>
            </a:r>
          </a:p>
          <a:p>
            <a:r>
              <a:rPr lang="nl-NL" sz="2400" dirty="0"/>
              <a:t>De </a:t>
            </a:r>
            <a:r>
              <a:rPr lang="nl-NL" sz="2400" dirty="0" err="1"/>
              <a:t>Ec</a:t>
            </a:r>
            <a:r>
              <a:rPr lang="nl-NL" sz="2400" dirty="0"/>
              <a:t> geeft dus wel aan hoe “zout” het water is maar niet </a:t>
            </a:r>
            <a:r>
              <a:rPr lang="nl-NL" sz="2400" u="sng" dirty="0"/>
              <a:t>wat</a:t>
            </a:r>
            <a:r>
              <a:rPr lang="nl-NL" sz="2400" dirty="0"/>
              <a:t> er in zit.</a:t>
            </a:r>
          </a:p>
          <a:p>
            <a:r>
              <a:rPr lang="nl-NL" sz="2400" dirty="0"/>
              <a:t>We moeten dus de potgrond of het drainwater regelmatig analyseren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8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8730CA-9470-44A5-B842-E1C26B63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6" y="1548220"/>
            <a:ext cx="8797637" cy="50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4.4 Passieve opname</a:t>
            </a:r>
          </a:p>
          <a:p>
            <a:endParaRPr lang="nl-NL" sz="2400" dirty="0"/>
          </a:p>
          <a:p>
            <a:r>
              <a:rPr lang="nl-NL" sz="2400" dirty="0"/>
              <a:t>Twee manieren om mineralen binnen te krijgen via de wortels.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Passief met het opgenomen water mee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Actief via een pompmechanisme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De passieve opname door verdamping via huidmondjes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Vochtverschil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Bladtemperatuur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Beschikbaar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CED6FF-96CD-48DA-AEBC-44283EFE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82" y="4438360"/>
            <a:ext cx="3172691" cy="241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4.4 Passieve opname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Calcium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DE4320-00A5-4A3F-9FA3-B99126DA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53" y="2886546"/>
            <a:ext cx="44100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8" y="1884219"/>
            <a:ext cx="928254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4.5 Actieve opname</a:t>
            </a:r>
          </a:p>
          <a:p>
            <a:endParaRPr lang="nl-NL" sz="2400" dirty="0"/>
          </a:p>
          <a:p>
            <a:r>
              <a:rPr lang="nl-NL" sz="2400" dirty="0"/>
              <a:t>Verschil chemische samenstelling grond of substraat en behoefte plant verschillen vaak.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elementen in de plantencel en de elementen in het wortelmilieu wijken af.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Plant krijgt signaal selectief op te gaan nemen.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Voedingselementen zijn positief of negatief geladen </a:t>
            </a:r>
            <a:r>
              <a:rPr lang="nl-NL" sz="2400" dirty="0" err="1"/>
              <a:t>bijv</a:t>
            </a:r>
            <a:r>
              <a:rPr lang="nl-NL" sz="2400" dirty="0"/>
              <a:t> K+ of NO3-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Plantencelmebraam</a:t>
            </a:r>
            <a:r>
              <a:rPr lang="nl-NL" sz="2400" dirty="0"/>
              <a:t> heeft doorgaans licht negatieve lading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Postieve</a:t>
            </a:r>
            <a:r>
              <a:rPr lang="nl-NL" sz="2400" dirty="0"/>
              <a:t> voedingselementen worden makkelijk opgenomen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Negatieve voedingselementen worden door transporteiwitten binnengehaald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36F91D-3A9A-4FFF-B738-9DAFDFBEB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2444894"/>
            <a:ext cx="9282546" cy="42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4.5 Actieve opname</a:t>
            </a:r>
          </a:p>
          <a:p>
            <a:endParaRPr lang="nl-NL" sz="2400" dirty="0"/>
          </a:p>
          <a:p>
            <a:r>
              <a:rPr lang="nl-NL" sz="2400" dirty="0"/>
              <a:t>Antagonisme: sommige voedingselementen werken elkaar tegen</a:t>
            </a:r>
          </a:p>
          <a:p>
            <a:r>
              <a:rPr lang="nl-NL" sz="2400" dirty="0"/>
              <a:t>Synergisme: sommige voedingselementen stimuleren elkaars opname</a:t>
            </a:r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8402E3-6AA5-453E-AEC3-BFE075B2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2235106"/>
            <a:ext cx="9698182" cy="46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081222F-56BE-4BC3-A683-1860C88542C6}"/>
              </a:ext>
            </a:extLst>
          </p:cNvPr>
          <p:cNvSpPr txBox="1"/>
          <p:nvPr/>
        </p:nvSpPr>
        <p:spPr>
          <a:xfrm>
            <a:off x="1108364" y="1166842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7. Opdracht</a:t>
            </a:r>
          </a:p>
          <a:p>
            <a:endParaRPr lang="nl-NL" sz="2400" dirty="0"/>
          </a:p>
          <a:p>
            <a:r>
              <a:rPr lang="nl-NL" sz="2400" dirty="0"/>
              <a:t>N2: Maak Lesbrief 4 N2</a:t>
            </a:r>
          </a:p>
          <a:p>
            <a:endParaRPr lang="nl-NL" sz="2400" dirty="0"/>
          </a:p>
          <a:p>
            <a:r>
              <a:rPr lang="nl-NL" sz="2400" dirty="0"/>
              <a:t>N3/4:  Maak lesbrief 4  N3/4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689AB0-6DF3-4C6C-9C0E-AA674725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88" y="3429000"/>
            <a:ext cx="3275856" cy="2677656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146A40E-C130-4BFE-BE01-5255577BED5E}"/>
              </a:ext>
            </a:extLst>
          </p:cNvPr>
          <p:cNvSpPr/>
          <p:nvPr/>
        </p:nvSpPr>
        <p:spPr>
          <a:xfrm>
            <a:off x="1264089" y="6243667"/>
            <a:ext cx="604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Bemesting; Voedingselementen. - Lesmateriaal - Wikiwijs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41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VOEDINGSELEMENTEN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76477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LESPROGRAMMA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Introductie bemesting</a:t>
            </a:r>
          </a:p>
          <a:p>
            <a:pPr marL="342900" indent="-342900">
              <a:buAutoNum type="arabicPeriod"/>
            </a:pPr>
            <a:r>
              <a:rPr lang="nl-NL" sz="2400" dirty="0"/>
              <a:t>Hoofdelementen</a:t>
            </a:r>
          </a:p>
          <a:p>
            <a:pPr marL="342900" indent="-342900">
              <a:buAutoNum type="arabicPeriod"/>
            </a:pPr>
            <a:r>
              <a:rPr lang="nl-NL" sz="2400" dirty="0"/>
              <a:t>Sporenelementen</a:t>
            </a:r>
          </a:p>
          <a:p>
            <a:pPr marL="342900" indent="-342900">
              <a:buAutoNum type="arabicPeriod"/>
            </a:pPr>
            <a:r>
              <a:rPr lang="nl-NL" sz="2400" dirty="0"/>
              <a:t>Opname van de elementen</a:t>
            </a:r>
          </a:p>
          <a:p>
            <a:pPr marL="342900" indent="-342900">
              <a:buAutoNum type="arabicPeriod"/>
            </a:pPr>
            <a:r>
              <a:rPr lang="nl-NL" sz="2400" dirty="0"/>
              <a:t>Gebreksverschijnselen</a:t>
            </a:r>
          </a:p>
          <a:p>
            <a:pPr marL="342900" indent="-342900">
              <a:buAutoNum type="arabicPeriod"/>
            </a:pPr>
            <a:r>
              <a:rPr lang="nl-NL" sz="2400" dirty="0"/>
              <a:t>Nieuwe meststoffen</a:t>
            </a:r>
          </a:p>
          <a:p>
            <a:pPr marL="342900" indent="-342900">
              <a:buAutoNum type="arabicPeriod"/>
            </a:pPr>
            <a:r>
              <a:rPr lang="nl-NL" sz="2400" dirty="0"/>
              <a:t>Presentaties</a:t>
            </a:r>
          </a:p>
          <a:p>
            <a:pPr marL="342900" indent="-342900">
              <a:buAutoNum type="arabicPeriod"/>
            </a:pPr>
            <a:r>
              <a:rPr lang="nl-NL" sz="2400" dirty="0"/>
              <a:t>Toets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107D9B-ECDD-4AAC-B981-2536E81D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4" y="1926367"/>
            <a:ext cx="3609110" cy="38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r>
              <a:rPr lang="nl-NL" sz="2400" dirty="0"/>
              <a:t>Deze les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De wortel</a:t>
            </a:r>
          </a:p>
          <a:p>
            <a:pPr marL="342900" indent="-342900">
              <a:buAutoNum type="arabicPeriod"/>
            </a:pPr>
            <a:r>
              <a:rPr lang="nl-NL" sz="2400" dirty="0" err="1"/>
              <a:t>Ec</a:t>
            </a:r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Voedingsbalans</a:t>
            </a:r>
          </a:p>
          <a:p>
            <a:pPr marL="342900" indent="-342900">
              <a:buAutoNum type="arabicPeriod"/>
            </a:pPr>
            <a:r>
              <a:rPr lang="nl-NL" sz="2400" dirty="0"/>
              <a:t>Passieve opname</a:t>
            </a:r>
          </a:p>
          <a:p>
            <a:pPr marL="342900" indent="-342900">
              <a:buAutoNum type="arabicPeriod"/>
            </a:pPr>
            <a:r>
              <a:rPr lang="nl-NL" sz="2400" dirty="0"/>
              <a:t>Actieve opname</a:t>
            </a:r>
          </a:p>
          <a:p>
            <a:pPr marL="342900" indent="-342900">
              <a:buAutoNum type="arabicPeriod"/>
            </a:pPr>
            <a:r>
              <a:rPr lang="nl-NL" sz="2400" dirty="0"/>
              <a:t>Opdracht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98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De wortel</a:t>
            </a:r>
          </a:p>
          <a:p>
            <a:endParaRPr lang="nl-NL" sz="2400" dirty="0"/>
          </a:p>
          <a:p>
            <a:r>
              <a:rPr lang="nl-NL" sz="2400" dirty="0"/>
              <a:t>De belangrijkste functies van wortels zijn:</a:t>
            </a:r>
          </a:p>
          <a:p>
            <a:r>
              <a:rPr lang="nl-NL" sz="2400" dirty="0"/>
              <a:t>•	opname van water</a:t>
            </a:r>
          </a:p>
          <a:p>
            <a:r>
              <a:rPr lang="nl-NL" sz="2400" dirty="0"/>
              <a:t>•	opname van voedingselementen</a:t>
            </a:r>
          </a:p>
          <a:p>
            <a:r>
              <a:rPr lang="nl-NL" sz="2400" dirty="0"/>
              <a:t>•	verankering in de grond</a:t>
            </a:r>
          </a:p>
          <a:p>
            <a:r>
              <a:rPr lang="nl-NL" sz="2400" dirty="0"/>
              <a:t>•	productie van sommige plantenhormonen</a:t>
            </a:r>
          </a:p>
          <a:p>
            <a:r>
              <a:rPr lang="nl-NL" sz="2400" dirty="0"/>
              <a:t>•	opslag van reservestoffen (bij sommige soorten)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7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De wortel</a:t>
            </a:r>
          </a:p>
          <a:p>
            <a:endParaRPr lang="nl-NL" sz="2400" dirty="0"/>
          </a:p>
          <a:p>
            <a:r>
              <a:rPr lang="nl-NL" sz="2400" dirty="0"/>
              <a:t>De belangrijkste functies van wortels zijn:</a:t>
            </a:r>
          </a:p>
          <a:p>
            <a:r>
              <a:rPr lang="nl-NL" sz="2400" dirty="0"/>
              <a:t>•	opname van water</a:t>
            </a:r>
          </a:p>
          <a:p>
            <a:r>
              <a:rPr lang="nl-NL" sz="2400" dirty="0"/>
              <a:t>•	opname van voedingselementen</a:t>
            </a:r>
          </a:p>
          <a:p>
            <a:r>
              <a:rPr lang="nl-NL" sz="2400" dirty="0"/>
              <a:t>	</a:t>
            </a:r>
          </a:p>
          <a:p>
            <a:r>
              <a:rPr lang="nl-NL" sz="2400" dirty="0"/>
              <a:t>Opname van water en opname van voedingsstoffen zijn sterk met elkaar verbonden. Als de wortels veel water opnemen passief door verdamping, komt ook een flinke hoeveelheid voedingsstoffen mee. </a:t>
            </a:r>
          </a:p>
          <a:p>
            <a:r>
              <a:rPr lang="nl-NL" sz="2400" dirty="0"/>
              <a:t>De plant kan de meeste voedingsstoffen ook actief opnemen via een pompmechanisme.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1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884219"/>
            <a:ext cx="10474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De wortel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F05265-A056-466D-8965-D20EC8FC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917" y="2438217"/>
            <a:ext cx="10916247" cy="40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6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8" y="1884219"/>
            <a:ext cx="737061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EC-getal</a:t>
            </a:r>
          </a:p>
          <a:p>
            <a:r>
              <a:rPr lang="nl-NL" sz="2400" dirty="0"/>
              <a:t>De totale hoeveelheid mineralen (andere woorden hiervoor: elementen, voedingsstoffen, ionen) in de voedingsoplossing wordt gemeten met het EC-getal een maat voor de elektrische geleidbaarheid van een oplossing in </a:t>
            </a:r>
            <a:r>
              <a:rPr lang="nl-NL" sz="2400" dirty="0" err="1"/>
              <a:t>milliSiemens</a:t>
            </a:r>
            <a:r>
              <a:rPr lang="nl-NL" sz="2400" dirty="0"/>
              <a:t> Die stijgt als er meer ionen zijn opgelost.</a:t>
            </a:r>
          </a:p>
          <a:p>
            <a:r>
              <a:rPr lang="nl-NL" sz="2400" dirty="0"/>
              <a:t>Voor een optimale wateropname moet de EC laag zijn. Maar een erg laag getal betekent weinig voedingselementen in de oplossing en dan dreigt het gevaar van </a:t>
            </a:r>
            <a:r>
              <a:rPr lang="nl-NL" sz="2400" dirty="0" err="1"/>
              <a:t>gebreksziekten</a:t>
            </a:r>
            <a:r>
              <a:rPr lang="nl-NL" sz="2400" dirty="0"/>
              <a:t>. </a:t>
            </a:r>
          </a:p>
          <a:p>
            <a:r>
              <a:rPr lang="nl-NL" sz="2400" dirty="0"/>
              <a:t>De minimale </a:t>
            </a:r>
            <a:r>
              <a:rPr lang="nl-NL" sz="2400" dirty="0" err="1"/>
              <a:t>Ec</a:t>
            </a:r>
            <a:r>
              <a:rPr lang="nl-NL" sz="2400" dirty="0"/>
              <a:t> zit tussen de 1,5 en 2 Ms.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D8C6D5-252A-47BC-B3C3-A8295AD8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365" y="4003962"/>
            <a:ext cx="3102437" cy="23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28254" y="1648692"/>
            <a:ext cx="104740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4.2 EC-getal</a:t>
            </a:r>
          </a:p>
          <a:p>
            <a:r>
              <a:rPr lang="nl-NL" sz="2400" dirty="0"/>
              <a:t>Een optimale EC bestaat niet. Die hangt af van: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gewas,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groeifase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klimaatsfactoren</a:t>
            </a:r>
            <a:r>
              <a:rPr lang="nl-NL" sz="2400" dirty="0"/>
              <a:t>. </a:t>
            </a:r>
          </a:p>
          <a:p>
            <a:endParaRPr lang="nl-NL" sz="2400" dirty="0"/>
          </a:p>
          <a:p>
            <a:r>
              <a:rPr lang="nl-NL" sz="2400" dirty="0"/>
              <a:t>Verschil groei en kwaliteit:</a:t>
            </a:r>
          </a:p>
          <a:p>
            <a:r>
              <a:rPr lang="nl-NL" sz="2400" dirty="0"/>
              <a:t>Veel instraling, veel verdamping </a:t>
            </a:r>
            <a:r>
              <a:rPr lang="nl-NL" sz="2400" dirty="0" err="1"/>
              <a:t>Ec</a:t>
            </a:r>
            <a:r>
              <a:rPr lang="nl-NL" sz="2400" dirty="0"/>
              <a:t> naar beneden bijstellen voor optimale vegetatieve groei</a:t>
            </a:r>
          </a:p>
          <a:p>
            <a:r>
              <a:rPr lang="nl-NL" sz="2400" dirty="0"/>
              <a:t>Spelen met </a:t>
            </a:r>
            <a:r>
              <a:rPr lang="nl-NL" sz="2400" dirty="0" err="1"/>
              <a:t>Ec</a:t>
            </a:r>
            <a:endParaRPr lang="nl-NL" sz="2400" dirty="0"/>
          </a:p>
          <a:p>
            <a:r>
              <a:rPr lang="nl-NL" sz="2400" dirty="0"/>
              <a:t>We kunnen de </a:t>
            </a:r>
            <a:r>
              <a:rPr lang="nl-NL" sz="2400" dirty="0" err="1"/>
              <a:t>Ec</a:t>
            </a:r>
            <a:r>
              <a:rPr lang="nl-NL" sz="2400" dirty="0"/>
              <a:t> verhogen om de plant te sturen naar generatieve groei </a:t>
            </a:r>
          </a:p>
          <a:p>
            <a:r>
              <a:rPr lang="nl-NL" sz="2400" dirty="0"/>
              <a:t>Of voor meer smaak wat dan wel wat productie kost.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A20FD6-9FD0-43FD-8304-9CEE7B5E5977}"/>
              </a:ext>
            </a:extLst>
          </p:cNvPr>
          <p:cNvSpPr txBox="1"/>
          <p:nvPr/>
        </p:nvSpPr>
        <p:spPr>
          <a:xfrm>
            <a:off x="997527" y="845127"/>
            <a:ext cx="915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4 Opname van de elementen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C71161-93FB-4488-AA1D-5CFA7D0CE95C}"/>
              </a:ext>
            </a:extLst>
          </p:cNvPr>
          <p:cNvSpPr txBox="1"/>
          <p:nvPr/>
        </p:nvSpPr>
        <p:spPr>
          <a:xfrm>
            <a:off x="997527" y="1562789"/>
            <a:ext cx="1047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4.2 EC-getal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F55B251-DAEF-481D-9BFA-54AB85F1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09" y="2289786"/>
            <a:ext cx="4933791" cy="372308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FE15323-9D02-4AF3-8C63-542DE84C8B81}"/>
              </a:ext>
            </a:extLst>
          </p:cNvPr>
          <p:cNvSpPr/>
          <p:nvPr/>
        </p:nvSpPr>
        <p:spPr>
          <a:xfrm>
            <a:off x="6096000" y="5031709"/>
            <a:ext cx="4933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/>
              <a:t>Relatie tussen productie van tomaat en EC voor zomer- en winterteelt. Dit is een schetsmatige weergave; het exacte verloop hangt onder andere af van de cultivar en overige teeltomstandigheden</a:t>
            </a:r>
          </a:p>
        </p:txBody>
      </p:sp>
    </p:spTree>
    <p:extLst>
      <p:ext uri="{BB962C8B-B14F-4D97-AF65-F5344CB8AC3E}">
        <p14:creationId xmlns:p14="http://schemas.microsoft.com/office/powerpoint/2010/main" val="2755084807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1483B1-E3B1-48AD-9238-8759E89D1359}"/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schemas.microsoft.com/office/2006/documentManagement/types"/>
    <ds:schemaRef ds:uri="82ac19c3-1cff-4f70-a585-2de21a3866ce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915d7cad-3e71-4cea-95bb-ac32222adf06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766</TotalTime>
  <Words>614</Words>
  <Application>Microsoft Office PowerPoint</Application>
  <PresentationFormat>Breedbeeld</PresentationFormat>
  <Paragraphs>128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77</cp:revision>
  <dcterms:created xsi:type="dcterms:W3CDTF">2021-01-11T10:50:43Z</dcterms:created>
  <dcterms:modified xsi:type="dcterms:W3CDTF">2022-09-27T11:57:07Z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